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4" r:id="rId9"/>
    <p:sldId id="261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B888-AEFE-743C-A694-F7646D74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E1DF-7E71-3BCE-A81E-E2C2FFBD3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EB588-00E0-B9AB-4D40-A406B1CB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DFE9B-1D4F-FB6D-711A-EBF0C08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05E57-C6E6-65BF-6CEE-24B6F6F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3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9093-B7FB-41BD-12A3-5CF5CCC9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80E0E-D4BC-FEF6-CB8E-3C36FB4D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FEE4-9833-2FAB-6596-BD60140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C8DB-FCEB-BD68-9656-516F1EF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8B883-3D91-94E2-DACE-550F0FCC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3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2619E-6ADF-113C-8489-103407BD3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8C9-D1A6-38A9-022C-6C780F9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9FDC-081A-C362-FCF3-8BFC3E0B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2ABE5-A484-AECC-B409-C5F67FAE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E87-F4DC-933A-B2F9-ABDA450B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93A4E-4DFB-D3D0-5B88-E6121A14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06CAE-623A-548D-967A-7CC9CE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E246-CCE9-4ACF-F9DD-D4325ED6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63DF8-9A25-458B-81ED-4E56977C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8E4E9-40DF-1645-1570-716386E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0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CAF9-C7E2-80E7-97F7-383B1440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2454-9458-58ED-64F5-0C4EABF4B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3357-0E2A-98E9-4325-C79E002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A8EDA-C584-BD87-630C-BA02054E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3901-DA52-6A31-C4F3-CFCDEDF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4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15AB-BFEC-D105-49AE-0AF39202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AE660-0003-5921-6161-6A6835ED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70FC-6BDE-CC96-D29C-200BDC52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F4BFA-A000-5B8C-7F8E-9A50F643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51DB6-38FE-31AE-4E7D-43974D6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6E350-F509-D3B5-0731-BC881FC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3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EF33D-52B1-57A2-F052-9AA0B99C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E0A70-DB96-E099-851D-F86B3BAC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07476-C84A-C9FA-8157-9DBEDF4C1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E7865-9FDB-5722-CFB7-F3002068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F51CD-C705-6B40-9F25-35B733811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6FE4CE-1E95-42F5-9A40-03B0BE8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A8418-3361-0607-3EB6-2DEA876A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EFF61-D0E6-2786-E30D-A80C38A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6C6BE-E700-90F1-FE3C-1D999CC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7F3DF-B5F0-0CD9-3C81-3ACF0827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C6853-F549-E8DF-59B5-19EA5F7E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E0745-3842-C21B-FEA6-02C02A7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B8ECA1-A498-BDE0-CD24-F42F8DF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EF90-D775-0A3A-CB74-42A32D0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F1E27-1D3C-8ED0-E73F-405953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8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67FA-C099-6F4B-E3CF-A238F04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B94D-9743-4C1A-FA84-4BC6207F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FC7D3-E76B-6572-046D-BF56D01D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E9F5-D723-36A5-EBB8-C5BD68DA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15A61-0CAF-85B4-6B50-32354E1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DDDDC-E8FE-54D9-0471-4C110EF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2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1B40-C15D-7109-7A41-1888E704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6A64B-1B07-D9FB-8228-3621EEBC9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14C41-79AC-43AB-67B7-C1A46218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0FEB1-A3D6-1448-9F6A-FAD05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2FE47-A1C1-A432-2D6B-AFBC374E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62B2-52D4-873F-0F3F-033B0AE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7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22D45-BAAA-A1AD-F330-B89EBAB7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64B18-7178-B449-1ECC-7430A39A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55" y="806254"/>
            <a:ext cx="11220090" cy="53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3D178-039A-F152-B230-EA3978867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3E2E3-3520-4100-A09E-718746D08AE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9DBEB-6211-5072-966C-3A662694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FCAE4-77DA-3FE8-9291-152AF1146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2A925-6AAA-043D-FF43-0F5058EDBE76}"/>
              </a:ext>
            </a:extLst>
          </p:cNvPr>
          <p:cNvCxnSpPr/>
          <p:nvPr/>
        </p:nvCxnSpPr>
        <p:spPr>
          <a:xfrm>
            <a:off x="0" y="743645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8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zgungenc.substack.com/p/neural-graphics-neuralangelo" TargetMode="External"/><Relationship Id="rId2" Type="http://schemas.openxmlformats.org/officeDocument/2006/relationships/hyperlink" Target="https://research.nvidia.com/labs/dir/neuralangel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cketplace.com/post/2023-08-10-neural-rendering-%EA%B0%9C%EB%B0%9C-%EC%9D%B4%EC%95%BC%EA%B8%B0-1-%EA%B3%B5%EA%B0%84%EC%9D%98-%EA%B8%B0%EB%A1%9D/" TargetMode="External"/><Relationship Id="rId4" Type="http://schemas.openxmlformats.org/officeDocument/2006/relationships/hyperlink" Target="https://velog.io/@gjghks950/SDF-Signed-Distance-Function-%EC%99%80-Eikonal-Equ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652B2-423D-4D2C-A6E5-F6042CE80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Neuralangelo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F9AD2-3DF9-43B0-A29B-8A587187E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High-Fidelity Neural Surface Reconstruction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49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0AC22-EAA2-48D5-9DC6-139709B4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Signed Distance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D62F2-0467-465C-BF3B-708C482B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30" y="880042"/>
            <a:ext cx="6293080" cy="70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BDBB9A-59D3-457D-B92D-567903A7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65" y="2083521"/>
            <a:ext cx="4982270" cy="102884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F689676-F804-4D5D-A144-A22D1CD08FE8}"/>
              </a:ext>
            </a:extLst>
          </p:cNvPr>
          <p:cNvSpPr/>
          <p:nvPr/>
        </p:nvSpPr>
        <p:spPr>
          <a:xfrm rot="5400000">
            <a:off x="5848350" y="1306590"/>
            <a:ext cx="657225" cy="10514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4F6B9-0228-4167-AFBB-0549EE2D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4082"/>
            <a:ext cx="5153744" cy="943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F00AFF-CE00-586F-81C3-0465462DB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14" y="4475884"/>
            <a:ext cx="4859890" cy="18832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9C2006-6878-0DCB-E239-8684C1431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487" y="4732368"/>
            <a:ext cx="3535886" cy="1581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FD8C6-0AAA-A6A5-FE36-5E91BE855013}"/>
              </a:ext>
            </a:extLst>
          </p:cNvPr>
          <p:cNvSpPr txBox="1"/>
          <p:nvPr/>
        </p:nvSpPr>
        <p:spPr>
          <a:xfrm>
            <a:off x="401355" y="6359179"/>
            <a:ext cx="610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https://do-workspace.tistory.com/51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E4812E7-D4B2-2E3A-2BD5-43D45D73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10" y="4444975"/>
            <a:ext cx="3076679" cy="20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64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3AD5D-CE22-4B08-AD05-6C9FF56C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Numerical Gradient Computation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3483D-A34E-46F6-82E9-00F9164F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43" y="2595494"/>
            <a:ext cx="4153480" cy="981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8454FA-081B-49AA-9CF7-A189A431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" y="1165928"/>
            <a:ext cx="5934575" cy="2572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8EE26-A9F1-44EF-AC49-7268662E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557282"/>
            <a:ext cx="5572903" cy="790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35BE67-0DF0-4969-88D7-D8FD4F9E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835" y="4223520"/>
            <a:ext cx="898332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02291-54E1-429E-B533-2DCFD5AE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Optimization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984AC-70C4-4565-8162-307E3ABE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0" y="2400789"/>
            <a:ext cx="2499840" cy="690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FB529C-092B-45B5-8FC7-46D32B70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12" y="2474570"/>
            <a:ext cx="2934109" cy="543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9EE9B-0C0A-922E-65CE-65B3CC5B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34" y="1906208"/>
            <a:ext cx="4580810" cy="352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FD32D-15D4-204F-117B-E830C92F2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759" y="763166"/>
            <a:ext cx="4908603" cy="515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21E04-5291-949B-BC51-7DBB39DD8A47}"/>
              </a:ext>
            </a:extLst>
          </p:cNvPr>
          <p:cNvSpPr txBox="1"/>
          <p:nvPr/>
        </p:nvSpPr>
        <p:spPr>
          <a:xfrm>
            <a:off x="446649" y="1906208"/>
            <a:ext cx="305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■ </a:t>
            </a:r>
            <a:r>
              <a:rPr lang="en-US" altLang="ko-KR" sz="1400" b="1" dirty="0"/>
              <a:t>Curvature Regularization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6B799-CB33-1F40-512A-96B80C6086CE}"/>
              </a:ext>
            </a:extLst>
          </p:cNvPr>
          <p:cNvSpPr txBox="1"/>
          <p:nvPr/>
        </p:nvSpPr>
        <p:spPr>
          <a:xfrm>
            <a:off x="446649" y="4039070"/>
            <a:ext cx="305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■ </a:t>
            </a:r>
            <a:r>
              <a:rPr lang="en-US" altLang="ko-KR" sz="1400" b="1" dirty="0"/>
              <a:t>Topology Warm-up</a:t>
            </a:r>
            <a:endParaRPr lang="ko-KR" altLang="en-US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90A62-3AD0-4CD5-88F8-8F066D3FC2D4}"/>
              </a:ext>
            </a:extLst>
          </p:cNvPr>
          <p:cNvSpPr/>
          <p:nvPr/>
        </p:nvSpPr>
        <p:spPr>
          <a:xfrm>
            <a:off x="485956" y="4383430"/>
            <a:ext cx="43561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초기 </a:t>
            </a:r>
            <a:r>
              <a:rPr lang="en-US" altLang="ko-KR" sz="1100" dirty="0"/>
              <a:t>SDF </a:t>
            </a:r>
            <a:r>
              <a:rPr lang="ko-KR" altLang="en-US" sz="1100" dirty="0"/>
              <a:t>함수를 </a:t>
            </a:r>
            <a:r>
              <a:rPr lang="en-US" altLang="ko-KR" sz="1100" dirty="0"/>
              <a:t>Sphere </a:t>
            </a:r>
            <a:r>
              <a:rPr lang="ko-KR" altLang="en-US" sz="1100" dirty="0"/>
              <a:t>로 가정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짧게 학습 후 점진적으로</a:t>
            </a:r>
            <a:r>
              <a:rPr lang="en-US" altLang="ko-KR" sz="1100" dirty="0"/>
              <a:t>(Linearly) </a:t>
            </a:r>
            <a:r>
              <a:rPr lang="en-US" altLang="ko-KR" sz="1100" dirty="0" err="1"/>
              <a:t>w_curv</a:t>
            </a:r>
            <a:r>
              <a:rPr lang="en-US" altLang="ko-KR" sz="1100" dirty="0"/>
              <a:t> </a:t>
            </a:r>
            <a:r>
              <a:rPr lang="ko-KR" altLang="en-US" sz="1100" dirty="0"/>
              <a:t>의 값을 증가시킴</a:t>
            </a:r>
            <a:r>
              <a:rPr lang="en-US" altLang="ko-KR" sz="1100" dirty="0"/>
              <a:t>. 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272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685CB-3738-4CD6-A69B-A49D6F43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/>
              <a:t>Neural </a:t>
            </a:r>
            <a:r>
              <a:rPr lang="en-US" altLang="ko-KR" b="1" dirty="0"/>
              <a:t>Network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42EB1-BC97-4969-A0F5-8FDB17A7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3792" y="1808195"/>
            <a:ext cx="7124416" cy="3241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1C7FC8-8FBE-4796-929D-7A60DDF030C3}"/>
              </a:ext>
            </a:extLst>
          </p:cNvPr>
          <p:cNvSpPr/>
          <p:nvPr/>
        </p:nvSpPr>
        <p:spPr>
          <a:xfrm>
            <a:off x="998712" y="2668369"/>
            <a:ext cx="1969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Multi-resolution</a:t>
            </a:r>
          </a:p>
          <a:p>
            <a:r>
              <a:rPr lang="en-US" altLang="ko-KR" b="1" dirty="0"/>
              <a:t>hash encoding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4CBB885-7DEC-44E4-828B-FCCB8BADB03D}"/>
              </a:ext>
            </a:extLst>
          </p:cNvPr>
          <p:cNvSpPr/>
          <p:nvPr/>
        </p:nvSpPr>
        <p:spPr>
          <a:xfrm>
            <a:off x="1671779" y="3314700"/>
            <a:ext cx="1724025" cy="481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6FC9D6-09D6-4326-9682-7BFE9AEF3481}"/>
              </a:ext>
            </a:extLst>
          </p:cNvPr>
          <p:cNvSpPr/>
          <p:nvPr/>
        </p:nvSpPr>
        <p:spPr>
          <a:xfrm>
            <a:off x="7072173" y="3073805"/>
            <a:ext cx="1724025" cy="481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65E939-D15F-4EF6-BBDC-CC27B8406FD0}"/>
              </a:ext>
            </a:extLst>
          </p:cNvPr>
          <p:cNvSpPr/>
          <p:nvPr/>
        </p:nvSpPr>
        <p:spPr>
          <a:xfrm>
            <a:off x="7688951" y="2345203"/>
            <a:ext cx="646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RGB</a:t>
            </a:r>
          </a:p>
          <a:p>
            <a:r>
              <a:rPr lang="en-US" altLang="ko-KR" b="1" dirty="0"/>
              <a:t>SDF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302012-4D4F-4A38-93CC-5153CBC5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80" y="5132076"/>
            <a:ext cx="4908603" cy="5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2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3F852-978F-4FEF-B1F3-0D04A5E6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Experiment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AF720-3D61-4439-919A-2B88C838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72" y="781050"/>
            <a:ext cx="5231848" cy="607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81001-43C2-4FD4-BD35-F91534CA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83" y="1017259"/>
            <a:ext cx="4580810" cy="35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8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6EA74-E866-BBC4-C1D8-A268E8A4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40766-A6E4-6308-6046-8C0E663B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 Score</a:t>
            </a:r>
          </a:p>
          <a:p>
            <a:r>
              <a:rPr lang="en-US" altLang="ko-KR" dirty="0"/>
              <a:t>PSNR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D4367-6B5B-18E0-352D-2DE81C86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4305123"/>
            <a:ext cx="10136015" cy="2343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8EE856-EC17-5E49-3F61-82D5EC3D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706" y="1738763"/>
            <a:ext cx="6287377" cy="1752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391640-65E3-3927-8A8F-6B20F93B1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37" y="784213"/>
            <a:ext cx="2591162" cy="628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335701-5636-24C9-E036-6EFD533E7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824958"/>
            <a:ext cx="3096057" cy="581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833F0A-F928-AB46-E950-EC4681A5C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417" y="862127"/>
            <a:ext cx="292458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3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08840-AE38-6EB8-1F5C-0A19321F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DD314C-45DC-DDCA-1950-CBD72131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13" y="1837804"/>
            <a:ext cx="10050278" cy="4810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41480-620A-34AA-74CB-55E8AB15D67E}"/>
              </a:ext>
            </a:extLst>
          </p:cNvPr>
          <p:cNvSpPr txBox="1"/>
          <p:nvPr/>
        </p:nvSpPr>
        <p:spPr>
          <a:xfrm>
            <a:off x="587828" y="790383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■</a:t>
            </a:r>
            <a:r>
              <a:rPr lang="en-US" altLang="ko-KR" dirty="0"/>
              <a:t> Chamfer distance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12666-8546-C8A2-C915-3BD992D7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23" y="964104"/>
            <a:ext cx="4572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1B45A-266F-49F8-AAAE-F2EF83A6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Seminar Summary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0B9FCE-CE6E-44AD-9E1D-F1BCEFE985DB}"/>
              </a:ext>
            </a:extLst>
          </p:cNvPr>
          <p:cNvSpPr/>
          <p:nvPr/>
        </p:nvSpPr>
        <p:spPr>
          <a:xfrm>
            <a:off x="665747" y="1006541"/>
            <a:ext cx="1820779" cy="713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ICP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FFDB62-E691-4899-AFB4-34300D8C7BD3}"/>
              </a:ext>
            </a:extLst>
          </p:cNvPr>
          <p:cNvSpPr/>
          <p:nvPr/>
        </p:nvSpPr>
        <p:spPr>
          <a:xfrm>
            <a:off x="2830429" y="1006541"/>
            <a:ext cx="1820779" cy="713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br>
              <a:rPr lang="en-US" altLang="ko-KR" dirty="0"/>
            </a:br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237474-81B6-4D2B-94DD-8F9E6469CDC0}"/>
              </a:ext>
            </a:extLst>
          </p:cNvPr>
          <p:cNvSpPr/>
          <p:nvPr/>
        </p:nvSpPr>
        <p:spPr>
          <a:xfrm>
            <a:off x="4995111" y="1006541"/>
            <a:ext cx="1820779" cy="7138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Visual </a:t>
            </a:r>
          </a:p>
          <a:p>
            <a:pPr algn="ctr"/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3ED139-2F49-4594-BBA1-3133497E6C82}"/>
              </a:ext>
            </a:extLst>
          </p:cNvPr>
          <p:cNvSpPr/>
          <p:nvPr/>
        </p:nvSpPr>
        <p:spPr>
          <a:xfrm>
            <a:off x="7159793" y="1006541"/>
            <a:ext cx="1820779" cy="7138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Probabilistic</a:t>
            </a:r>
          </a:p>
          <a:p>
            <a:pPr algn="ctr"/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6BD83E-352A-42C2-BC2A-2B711405F51E}"/>
              </a:ext>
            </a:extLst>
          </p:cNvPr>
          <p:cNvSpPr/>
          <p:nvPr/>
        </p:nvSpPr>
        <p:spPr>
          <a:xfrm>
            <a:off x="9324474" y="1006541"/>
            <a:ext cx="1820779" cy="7138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 Reconstruction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83C62D-61A6-4C70-A609-8E6152CC5905}"/>
              </a:ext>
            </a:extLst>
          </p:cNvPr>
          <p:cNvSpPr/>
          <p:nvPr/>
        </p:nvSpPr>
        <p:spPr>
          <a:xfrm>
            <a:off x="665746" y="1779720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Point Registration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(Association)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EB928B-2666-4F2A-8D3D-3388D4C88EB8}"/>
              </a:ext>
            </a:extLst>
          </p:cNvPr>
          <p:cNvSpPr/>
          <p:nvPr/>
        </p:nvSpPr>
        <p:spPr>
          <a:xfrm>
            <a:off x="2830428" y="2273920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Sensor Odometry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4F944-1AA1-43FA-B581-11425DC38571}"/>
              </a:ext>
            </a:extLst>
          </p:cNvPr>
          <p:cNvSpPr/>
          <p:nvPr/>
        </p:nvSpPr>
        <p:spPr>
          <a:xfrm>
            <a:off x="4999189" y="2329620"/>
            <a:ext cx="1820779" cy="3058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Camera Tracking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307897-7E6C-4A46-B09F-7DBE6F55D3F9}"/>
              </a:ext>
            </a:extLst>
          </p:cNvPr>
          <p:cNvSpPr/>
          <p:nvPr/>
        </p:nvSpPr>
        <p:spPr>
          <a:xfrm>
            <a:off x="4991032" y="1818616"/>
            <a:ext cx="1820779" cy="3058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Feature extraction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81604B-FB77-493F-A256-3D83076361A5}"/>
              </a:ext>
            </a:extLst>
          </p:cNvPr>
          <p:cNvSpPr/>
          <p:nvPr/>
        </p:nvSpPr>
        <p:spPr>
          <a:xfrm>
            <a:off x="7159793" y="1779718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Probability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9CC94F-29A3-46F8-B279-654F611996E4}"/>
              </a:ext>
            </a:extLst>
          </p:cNvPr>
          <p:cNvSpPr/>
          <p:nvPr/>
        </p:nvSpPr>
        <p:spPr>
          <a:xfrm>
            <a:off x="7237998" y="2369382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SLAM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09683D-2866-4D3D-9523-A9EA625CE769}"/>
              </a:ext>
            </a:extLst>
          </p:cNvPr>
          <p:cNvSpPr/>
          <p:nvPr/>
        </p:nvSpPr>
        <p:spPr>
          <a:xfrm>
            <a:off x="9361572" y="1779719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AI(Neural Network)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5F353C-C048-422E-8FAC-CF9539C07834}"/>
              </a:ext>
            </a:extLst>
          </p:cNvPr>
          <p:cNvSpPr/>
          <p:nvPr/>
        </p:nvSpPr>
        <p:spPr>
          <a:xfrm>
            <a:off x="665746" y="2271460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Trajectory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1FBE985-A445-4AE1-9797-53A970C33655}"/>
              </a:ext>
            </a:extLst>
          </p:cNvPr>
          <p:cNvCxnSpPr/>
          <p:nvPr/>
        </p:nvCxnSpPr>
        <p:spPr>
          <a:xfrm>
            <a:off x="2330047" y="1972912"/>
            <a:ext cx="2660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EDB48F-E149-433F-BABB-AB2D3220E253}"/>
              </a:ext>
            </a:extLst>
          </p:cNvPr>
          <p:cNvCxnSpPr>
            <a:cxnSpLocks/>
          </p:cNvCxnSpPr>
          <p:nvPr/>
        </p:nvCxnSpPr>
        <p:spPr>
          <a:xfrm>
            <a:off x="1684419" y="2485583"/>
            <a:ext cx="11460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285D92A-C52F-443F-A111-9DA30D40FE5F}"/>
              </a:ext>
            </a:extLst>
          </p:cNvPr>
          <p:cNvCxnSpPr>
            <a:cxnSpLocks/>
          </p:cNvCxnSpPr>
          <p:nvPr/>
        </p:nvCxnSpPr>
        <p:spPr>
          <a:xfrm>
            <a:off x="4403558" y="2485583"/>
            <a:ext cx="663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8039E1-FDD6-40D4-9C29-2E77C2EAEA95}"/>
              </a:ext>
            </a:extLst>
          </p:cNvPr>
          <p:cNvCxnSpPr>
            <a:cxnSpLocks/>
          </p:cNvCxnSpPr>
          <p:nvPr/>
        </p:nvCxnSpPr>
        <p:spPr>
          <a:xfrm>
            <a:off x="6545179" y="1998746"/>
            <a:ext cx="72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BB5ECFF-72D6-48FF-B48B-09225CADEAFC}"/>
              </a:ext>
            </a:extLst>
          </p:cNvPr>
          <p:cNvCxnSpPr>
            <a:cxnSpLocks/>
          </p:cNvCxnSpPr>
          <p:nvPr/>
        </p:nvCxnSpPr>
        <p:spPr>
          <a:xfrm>
            <a:off x="7724275" y="2136654"/>
            <a:ext cx="0" cy="268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B86B67-A73F-48BF-84A3-DBF87B68A9B2}"/>
              </a:ext>
            </a:extLst>
          </p:cNvPr>
          <p:cNvCxnSpPr>
            <a:cxnSpLocks/>
          </p:cNvCxnSpPr>
          <p:nvPr/>
        </p:nvCxnSpPr>
        <p:spPr>
          <a:xfrm flipV="1">
            <a:off x="6503698" y="2121269"/>
            <a:ext cx="812504" cy="345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2DF9C1-3353-45E1-8A15-2DC31C1E83C7}"/>
              </a:ext>
            </a:extLst>
          </p:cNvPr>
          <p:cNvCxnSpPr>
            <a:cxnSpLocks/>
          </p:cNvCxnSpPr>
          <p:nvPr/>
        </p:nvCxnSpPr>
        <p:spPr>
          <a:xfrm>
            <a:off x="8237621" y="1998746"/>
            <a:ext cx="11239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2E5D11FD-858D-48E0-A293-CA960BF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5" r="4855"/>
          <a:stretch/>
        </p:blipFill>
        <p:spPr>
          <a:xfrm>
            <a:off x="1907414" y="3372603"/>
            <a:ext cx="6175393" cy="3241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963B8EA-71A3-CEF6-AA0F-11A0550DC407}"/>
              </a:ext>
            </a:extLst>
          </p:cNvPr>
          <p:cNvSpPr/>
          <p:nvPr/>
        </p:nvSpPr>
        <p:spPr>
          <a:xfrm>
            <a:off x="8132349" y="2055302"/>
            <a:ext cx="3476374" cy="1261150"/>
          </a:xfrm>
          <a:custGeom>
            <a:avLst/>
            <a:gdLst>
              <a:gd name="connsiteX0" fmla="*/ 3579446 w 4203824"/>
              <a:gd name="connsiteY0" fmla="*/ 0 h 1860062"/>
              <a:gd name="connsiteX1" fmla="*/ 3923323 w 4203824"/>
              <a:gd name="connsiteY1" fmla="*/ 648677 h 1860062"/>
              <a:gd name="connsiteX2" fmla="*/ 0 w 4203824"/>
              <a:gd name="connsiteY2" fmla="*/ 1860062 h 18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3824" h="1860062">
                <a:moveTo>
                  <a:pt x="3579446" y="0"/>
                </a:moveTo>
                <a:cubicBezTo>
                  <a:pt x="4049671" y="169333"/>
                  <a:pt x="4519897" y="338667"/>
                  <a:pt x="3923323" y="648677"/>
                </a:cubicBezTo>
                <a:cubicBezTo>
                  <a:pt x="3326749" y="958687"/>
                  <a:pt x="1663374" y="1409374"/>
                  <a:pt x="0" y="186006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lg" len="lg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0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D25CF-7D74-442F-9535-5A7E8E3C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Neuralangelo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7CC57-F311-47E3-B6F6-B2C531D4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8"/>
          <a:stretch/>
        </p:blipFill>
        <p:spPr>
          <a:xfrm>
            <a:off x="433017" y="1219707"/>
            <a:ext cx="11325965" cy="5280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BCFE3-2C85-4E81-862D-CFB7CFD7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33" y="5202845"/>
            <a:ext cx="5077534" cy="1552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18E9E-FBC0-407D-9364-F29D0F86D332}"/>
              </a:ext>
            </a:extLst>
          </p:cNvPr>
          <p:cNvSpPr/>
          <p:nvPr/>
        </p:nvSpPr>
        <p:spPr>
          <a:xfrm>
            <a:off x="895349" y="788820"/>
            <a:ext cx="104489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Li, </a:t>
            </a:r>
            <a:r>
              <a:rPr lang="en-US" altLang="ko-KR" sz="1100" dirty="0" err="1"/>
              <a:t>Zhaoshuo</a:t>
            </a:r>
            <a:r>
              <a:rPr lang="en-US" altLang="ko-KR" sz="1100" dirty="0"/>
              <a:t>, Müller, Thomas, Evans, Alex, Taylor, Russell H., </a:t>
            </a:r>
            <a:r>
              <a:rPr lang="en-US" altLang="ko-KR" sz="1100" dirty="0" err="1"/>
              <a:t>Unberath</a:t>
            </a:r>
            <a:r>
              <a:rPr lang="en-US" altLang="ko-KR" sz="1100" dirty="0"/>
              <a:t>, Mathias, Liu, Ming-Yu, and Lin, Chen-</a:t>
            </a:r>
            <a:r>
              <a:rPr lang="en-US" altLang="ko-KR" sz="1100" dirty="0" err="1"/>
              <a:t>Hsuan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"</a:t>
            </a:r>
            <a:r>
              <a:rPr lang="en-US" altLang="ko-KR" sz="1100" dirty="0" err="1"/>
              <a:t>Neuralangelo</a:t>
            </a:r>
            <a:r>
              <a:rPr lang="en-US" altLang="ko-KR" sz="1100" dirty="0"/>
              <a:t>: High-Fidelity Neural Surface </a:t>
            </a:r>
            <a:r>
              <a:rPr lang="en-US" altLang="ko-KR" sz="1100" dirty="0" err="1"/>
              <a:t>Reconstruction."IEEE</a:t>
            </a:r>
            <a:r>
              <a:rPr lang="en-US" altLang="ko-KR" sz="1100" dirty="0"/>
              <a:t> Conference on Computer Vision and Pattern Recognition (CVPR), 2023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7686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B67FF-8732-4419-8CDE-DEFEACBB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High-Fidelity Neural Surface Reconstruction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06E1A-8D31-46DE-8355-382E4C3E7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66800"/>
            <a:ext cx="9334500" cy="52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6A1E5-EC95-4455-BD33-5E862404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98E955-E4E5-4AC1-86BD-0857057A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 설명페이지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https://research.nvidia.com/labs/dir/neuralangelo/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https://ozgungenc.substack.com/p/neural-graphics-neuralangelo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SDF </a:t>
            </a:r>
            <a:r>
              <a:rPr lang="ko-KR" altLang="en-US" dirty="0"/>
              <a:t>와 </a:t>
            </a:r>
            <a:r>
              <a:rPr lang="en-US" altLang="ko-KR" dirty="0" err="1"/>
              <a:t>Eikonal</a:t>
            </a:r>
            <a:r>
              <a:rPr lang="en-US" altLang="ko-KR" dirty="0"/>
              <a:t> equation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https://velog.io/@gjghks950/SDF-Signed-Distance-Function-%EC%99%80-Eikonal-Equation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오늘의집</a:t>
            </a:r>
            <a:r>
              <a:rPr lang="ko-KR" altLang="en-US" dirty="0"/>
              <a:t> </a:t>
            </a:r>
            <a:r>
              <a:rPr lang="ko-KR" altLang="en-US" dirty="0" err="1"/>
              <a:t>테크블로그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https://www.bucketplace.com/post/2023-08-10-neural-rendering-%EA%B0%9C%EB%B0%9C-%EC%9D%B4%EC%95%BC%EA%B8%B0-1-%EA%B3%B5%EA%B0%84%EC%9D%98-%EA%B8%B0%EB%A1%9D/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680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F5938-6103-4F6E-9AF4-D7A1452A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CEAE9-F2A0-4212-99FC-BF459FC7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185962"/>
            <a:ext cx="6754451" cy="3071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7A4B72-784B-4257-84CA-21D1DA22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70" y="2062137"/>
            <a:ext cx="4624875" cy="12051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E71245-2D00-44EC-9028-807ED137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70" y="3330104"/>
            <a:ext cx="4624875" cy="1399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DC800-A30B-4C46-8B20-DD309D64E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169" y="4805728"/>
            <a:ext cx="4624875" cy="714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547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2C58-5157-42E4-8889-D66FB79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Multi-resolution hash encoding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96651-6081-4BA0-99B1-1D18809E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343362"/>
            <a:ext cx="8177212" cy="2967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FC8B1-A218-4DB4-907F-4E18DCAE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347" y="4522497"/>
            <a:ext cx="3031781" cy="1637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01C6F7-A6F8-46CB-A799-BD9F890E603C}"/>
              </a:ext>
            </a:extLst>
          </p:cNvPr>
          <p:cNvSpPr/>
          <p:nvPr/>
        </p:nvSpPr>
        <p:spPr>
          <a:xfrm>
            <a:off x="314325" y="852011"/>
            <a:ext cx="1162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Müller, Thomas, et al. "Instant neural graphics primitives with a multiresolution hash encoding." ACM transactions on graphics (TOG) 41.4 (2022): 1-15.</a:t>
            </a:r>
            <a:endParaRPr lang="ko-KR" altLang="en-US" sz="1200" dirty="0"/>
          </a:p>
        </p:txBody>
      </p:sp>
      <p:pic>
        <p:nvPicPr>
          <p:cNvPr id="4104" name="Picture 8" descr="https://blog.kakaocdn.net/dn/bvLpHn/btrQMssOesp/7ed8sKsL0XVYvvuhgS9LMK/img.png">
            <a:extLst>
              <a:ext uri="{FF2B5EF4-FFF2-40B4-BE49-F238E27FC236}">
                <a16:creationId xmlns:a16="http://schemas.microsoft.com/office/drawing/2014/main" id="{7F73AA58-B1E8-4C5C-8C03-40736DFC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5" y="4310554"/>
            <a:ext cx="8177212" cy="238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523E0-67DE-59A5-2B01-160FF2D970BF}"/>
              </a:ext>
            </a:extLst>
          </p:cNvPr>
          <p:cNvSpPr txBox="1"/>
          <p:nvPr/>
        </p:nvSpPr>
        <p:spPr>
          <a:xfrm>
            <a:off x="27297" y="6310046"/>
            <a:ext cx="917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B050"/>
                </a:solidFill>
              </a:rPr>
              <a:t>Network </a:t>
            </a:r>
          </a:p>
          <a:p>
            <a:r>
              <a:rPr lang="ko-KR" altLang="en-US" sz="800" dirty="0">
                <a:solidFill>
                  <a:srgbClr val="00B050"/>
                </a:solidFill>
              </a:rPr>
              <a:t>가중치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A5E42-36FF-3099-5BF9-E438811BA994}"/>
              </a:ext>
            </a:extLst>
          </p:cNvPr>
          <p:cNvSpPr txBox="1"/>
          <p:nvPr/>
        </p:nvSpPr>
        <p:spPr>
          <a:xfrm>
            <a:off x="8309284" y="6371601"/>
            <a:ext cx="917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B050"/>
                </a:solidFill>
              </a:rPr>
              <a:t>Hash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grid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5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2C58-5157-42E4-8889-D66FB79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Multi-resolution hash encoding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1DFF7-1D5F-47E8-9879-822C59FB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1" y="1306794"/>
            <a:ext cx="10330458" cy="466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9BCF0-802F-90DC-ADA2-0AB9C2D96A22}"/>
              </a:ext>
            </a:extLst>
          </p:cNvPr>
          <p:cNvSpPr txBox="1"/>
          <p:nvPr/>
        </p:nvSpPr>
        <p:spPr>
          <a:xfrm>
            <a:off x="8816733" y="4238649"/>
            <a:ext cx="1428280" cy="276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</a:rPr>
              <a:t>Surface Normal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2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F9A0F-5411-4186-9390-7115A464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Neural Radiance Fields (</a:t>
            </a:r>
            <a:r>
              <a:rPr lang="en-US" altLang="ko-KR" b="1" dirty="0" err="1"/>
              <a:t>NeRF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AF08D-F558-43FF-B28E-B9AE0145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0672"/>
            <a:ext cx="7299325" cy="2351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031774-359B-4701-AC27-382D201C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5" y="1014413"/>
            <a:ext cx="5158510" cy="1627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06D00B-8786-4E41-ABFA-492AD1B2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2642167"/>
            <a:ext cx="5129731" cy="5715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B1897B-750A-4F0E-B8D8-08343E517F8A}"/>
              </a:ext>
            </a:extLst>
          </p:cNvPr>
          <p:cNvSpPr/>
          <p:nvPr/>
        </p:nvSpPr>
        <p:spPr>
          <a:xfrm>
            <a:off x="6096000" y="1590675"/>
            <a:ext cx="657225" cy="10514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D35CCB-9354-4F0C-BBBB-59CF44DF3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15" y="1540596"/>
            <a:ext cx="4982270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2DEC94-6FAE-48DE-B81F-9EDBDABBF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757" y="2626482"/>
            <a:ext cx="2400635" cy="771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BBFB75-AF0F-4DD6-919D-4F6250ED59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915"/>
          <a:stretch/>
        </p:blipFill>
        <p:spPr>
          <a:xfrm>
            <a:off x="7299325" y="3770672"/>
            <a:ext cx="474027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6357"/>
      </p:ext>
    </p:extLst>
  </p:cSld>
  <p:clrMapOvr>
    <a:masterClrMapping/>
  </p:clrMapOvr>
</p:sld>
</file>

<file path=ppt/theme/theme1.xml><?xml version="1.0" encoding="utf-8"?>
<a:theme xmlns:a="http://schemas.openxmlformats.org/drawingml/2006/main" name="A Method for Registration of 3-D Shap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 Method for Registration of 3-D Shapes</Template>
  <TotalTime>791</TotalTime>
  <Words>325</Words>
  <Application>Microsoft Office PowerPoint</Application>
  <PresentationFormat>와이드스크린</PresentationFormat>
  <Paragraphs>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A Method for Registration of 3-D Shapes</vt:lpstr>
      <vt:lpstr>Neuralangelo </vt:lpstr>
      <vt:lpstr>Seminar Summary</vt:lpstr>
      <vt:lpstr>Neuralangelo</vt:lpstr>
      <vt:lpstr>High-Fidelity Neural Surface Reconstruction</vt:lpstr>
      <vt:lpstr>참고자료</vt:lpstr>
      <vt:lpstr>Summary</vt:lpstr>
      <vt:lpstr>Multi-resolution hash encoding</vt:lpstr>
      <vt:lpstr>Multi-resolution hash encoding</vt:lpstr>
      <vt:lpstr>Neural Radiance Fields (NeRF)</vt:lpstr>
      <vt:lpstr>Signed Distance Function</vt:lpstr>
      <vt:lpstr>Numerical Gradient Computation</vt:lpstr>
      <vt:lpstr>Optimization</vt:lpstr>
      <vt:lpstr>Neural Network</vt:lpstr>
      <vt:lpstr>Experiment</vt:lpstr>
      <vt:lpstr>Experiment</vt:lpstr>
      <vt:lpstr>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Neuralangelo</dc:title>
  <dc:creator>송영국</dc:creator>
  <cp:lastModifiedBy>영국 송</cp:lastModifiedBy>
  <cp:revision>19</cp:revision>
  <dcterms:created xsi:type="dcterms:W3CDTF">2025-03-05T14:47:51Z</dcterms:created>
  <dcterms:modified xsi:type="dcterms:W3CDTF">2025-03-06T07:16:11Z</dcterms:modified>
</cp:coreProperties>
</file>